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T Sans Narrow" panose="020B0506020203020204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D46"/>
    <a:srgbClr val="4DB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/>
    <p:restoredTop sz="94609"/>
  </p:normalViewPr>
  <p:slideViewPr>
    <p:cSldViewPr snapToGrid="0">
      <p:cViewPr varScale="1">
        <p:scale>
          <a:sx n="202" d="100"/>
          <a:sy n="202" d="100"/>
        </p:scale>
        <p:origin x="10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e9a565af6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e9a565af6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e9a565af6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e9a565af6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e9a565af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e9a565af6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e9a565af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e9a565af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e9a565af6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e9a565af6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e9a565af6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e9a565af6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e9a565af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e9a565af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e9a565af6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e9a565af6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e9a565af6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e9a565af6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e9a565af6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e9a565af6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e9a565af6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e9a565af6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e9a565af6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e9a565af6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e9a565af6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e9a565af6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e9a565af6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e9a565af6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e9a565af6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e9a565af6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69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e9a565af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e9a565af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e9a565af6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e9a565af6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e9a565af6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e9a565af6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e9a565af6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e9a565af6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e9a565af6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e9a565af6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e9a565af6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e9a565af6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e9a565af6_7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e9a565af6_7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549350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2960" dirty="0"/>
              <a:t>Laborprojekt Bildverarbeitung für Robotik 2023</a:t>
            </a:r>
            <a:endParaRPr sz="296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HK" sz="2960" dirty="0"/>
              <a:t>Dirt Detection for Cleaning Robots</a:t>
            </a:r>
            <a:endParaRPr sz="2960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DEA1B20-0D73-69E5-D6FA-CF83E81FF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17513"/>
              </p:ext>
            </p:extLst>
          </p:nvPr>
        </p:nvGraphicFramePr>
        <p:xfrm>
          <a:off x="2139696" y="2743452"/>
          <a:ext cx="486708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540">
                  <a:extLst>
                    <a:ext uri="{9D8B030D-6E8A-4147-A177-3AD203B41FA5}">
                      <a16:colId xmlns:a16="http://schemas.microsoft.com/office/drawing/2014/main" val="422265180"/>
                    </a:ext>
                  </a:extLst>
                </a:gridCol>
                <a:gridCol w="2433540">
                  <a:extLst>
                    <a:ext uri="{9D8B030D-6E8A-4147-A177-3AD203B41FA5}">
                      <a16:colId xmlns:a16="http://schemas.microsoft.com/office/drawing/2014/main" val="1292414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de-DE" sz="1200" dirty="0">
                        <a:solidFill>
                          <a:srgbClr val="695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HK" sz="900" b="0" i="0" u="none" strike="noStrike" cap="none" dirty="0">
                          <a:solidFill>
                            <a:srgbClr val="695D4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Yutong Chen  3566907</a:t>
                      </a:r>
                      <a:endParaRPr lang="de-DE" sz="900" b="0" i="0" u="none" strike="noStrike" cap="none" dirty="0">
                        <a:solidFill>
                          <a:srgbClr val="695D46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38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altLang="zh-HK" sz="1200" b="1" dirty="0">
                          <a:solidFill>
                            <a:srgbClr val="695D46"/>
                          </a:solidFill>
                        </a:rPr>
                        <a:t>Group Members</a:t>
                      </a:r>
                      <a:endParaRPr lang="de-DE" sz="1200" b="1" dirty="0">
                        <a:solidFill>
                          <a:srgbClr val="695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HK" sz="900" b="0" i="0" u="none" strike="noStrike" cap="none" dirty="0">
                          <a:solidFill>
                            <a:srgbClr val="695D4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Jiaming Yu     3532601</a:t>
                      </a:r>
                      <a:endParaRPr lang="de-DE" sz="900" b="0" i="0" u="none" strike="noStrike" cap="none" dirty="0">
                        <a:solidFill>
                          <a:srgbClr val="695D46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1712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altLang="zh-HK" sz="900" b="0" i="0" u="none" strike="noStrike" cap="none" dirty="0">
                          <a:solidFill>
                            <a:srgbClr val="695D4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Hailin Chen    3498017</a:t>
                      </a:r>
                      <a:endParaRPr lang="de-DE" sz="900" b="0" i="0" u="none" strike="noStrike" cap="none" dirty="0">
                        <a:solidFill>
                          <a:srgbClr val="695D46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6207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What have we done?</a:t>
            </a:r>
            <a:endParaRPr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Environment Configuration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Transfer datasets into yolo format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Training data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First Look at the results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Comparison between Yolos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25" y="3676213"/>
            <a:ext cx="3105235" cy="13834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body" idx="2"/>
          </p:nvPr>
        </p:nvSpPr>
        <p:spPr>
          <a:xfrm>
            <a:off x="311700" y="1152425"/>
            <a:ext cx="8446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HK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environment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HK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and cuDNN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HK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HK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Yolov5 code respository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4">
            <a:alphaModFix/>
          </a:blip>
          <a:srcRect b="35662"/>
          <a:stretch/>
        </p:blipFill>
        <p:spPr>
          <a:xfrm>
            <a:off x="3888849" y="3590250"/>
            <a:ext cx="5255151" cy="15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Environment Configuration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5">
            <a:alphaModFix/>
          </a:blip>
          <a:srcRect l="30744" t="12540" r="27832" b="12004"/>
          <a:stretch/>
        </p:blipFill>
        <p:spPr>
          <a:xfrm>
            <a:off x="6073850" y="1307088"/>
            <a:ext cx="2077501" cy="21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Transfer datasets into yolo format</a:t>
            </a:r>
            <a:endParaRPr dirty="0"/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r="15282" b="12610"/>
          <a:stretch/>
        </p:blipFill>
        <p:spPr>
          <a:xfrm>
            <a:off x="311700" y="1152425"/>
            <a:ext cx="4572000" cy="399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r="20426"/>
          <a:stretch/>
        </p:blipFill>
        <p:spPr>
          <a:xfrm>
            <a:off x="4883700" y="3308825"/>
            <a:ext cx="3980401" cy="18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950" y="1049943"/>
            <a:ext cx="3443350" cy="213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Transfer datasets into yolo format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l="18151" t="13290" r="2996" b="2590"/>
          <a:stretch/>
        </p:blipFill>
        <p:spPr>
          <a:xfrm>
            <a:off x="727950" y="1192150"/>
            <a:ext cx="3382125" cy="31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475" y="1599450"/>
            <a:ext cx="3382125" cy="228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Training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6001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yaml file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weight files (yolov5s.pt)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train.py --img 640 --epochs 3 --data voc_dirt.yaml --weights yolov5s.pt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r="38191"/>
          <a:stretch/>
        </p:blipFill>
        <p:spPr>
          <a:xfrm>
            <a:off x="5021475" y="358850"/>
            <a:ext cx="4122526" cy="2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Results from training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98" y="1352188"/>
            <a:ext cx="4246728" cy="344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00" y="1409113"/>
            <a:ext cx="3327826" cy="332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Results from training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" y="1152425"/>
            <a:ext cx="4788623" cy="31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171225" y="3943875"/>
            <a:ext cx="312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Training dataset of 9248 samples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YOLOv8 Implementation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4294967295"/>
          </p:nvPr>
        </p:nvSpPr>
        <p:spPr>
          <a:xfrm>
            <a:off x="2541190" y="2859254"/>
            <a:ext cx="62187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zh-HK" b="1" dirty="0">
                <a:solidFill>
                  <a:schemeClr val="lt1"/>
                </a:solidFill>
              </a:rPr>
              <a:t>Comparing YOLOv8 and YOLOv5</a:t>
            </a:r>
            <a:endParaRPr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altLang="zh-HK" b="1" dirty="0">
                <a:solidFill>
                  <a:schemeClr val="lt1"/>
                </a:solidFill>
              </a:rPr>
              <a:t>Results Improvement (Next Steps)</a:t>
            </a:r>
            <a:endParaRPr lang="en-GB" altLang="zh-CN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de-DE" altLang="zh-HK" b="1" dirty="0">
                <a:solidFill>
                  <a:schemeClr val="lt1"/>
                </a:solidFill>
              </a:rPr>
              <a:t>Data Augmentation</a:t>
            </a:r>
            <a:endParaRPr lang="de-DE" altLang="zh-CN" b="1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de-DE" altLang="zh-HK" b="1" dirty="0">
                <a:solidFill>
                  <a:schemeClr val="lt1"/>
                </a:solidFill>
              </a:rPr>
              <a:t>Problems</a:t>
            </a:r>
            <a:endParaRPr lang="de-DE" altLang="zh-CN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YOLOv8 vs YOLOv5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422650" y="768425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>
                <a:solidFill>
                  <a:srgbClr val="F46524"/>
                </a:solidFill>
              </a:rPr>
              <a:t>Differences: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easy-to-use CLI 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well-structured Python package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Improvements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speed difference</a:t>
            </a: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00" y="2903625"/>
            <a:ext cx="5362351" cy="20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l="-870" r="870"/>
          <a:stretch/>
        </p:blipFill>
        <p:spPr>
          <a:xfrm>
            <a:off x="5901050" y="2903625"/>
            <a:ext cx="3210651" cy="19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800" y="843425"/>
            <a:ext cx="3908500" cy="11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YOLOv8 vs YOLOv5</a:t>
            </a:r>
            <a:endParaRPr dirty="0"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360450" y="809900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>
                <a:solidFill>
                  <a:srgbClr val="F46524"/>
                </a:solidFill>
              </a:rPr>
              <a:t>Similarities: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Anchor Boxes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Non-Maximum Suppression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Optimizer(Adam optimizer)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Function(Mish activation function)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325" y="209975"/>
            <a:ext cx="2574575" cy="22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r="40546"/>
          <a:stretch/>
        </p:blipFill>
        <p:spPr>
          <a:xfrm>
            <a:off x="554125" y="3438725"/>
            <a:ext cx="3497050" cy="12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025" y="2571749"/>
            <a:ext cx="2950406" cy="23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Why YOLO?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2"/>
          </p:nvPr>
        </p:nvSpPr>
        <p:spPr>
          <a:xfrm>
            <a:off x="4946875" y="89138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b="1" dirty="0"/>
              <a:t>Speed</a:t>
            </a:r>
            <a:endParaRPr sz="1500" b="1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000" dirty="0"/>
              <a:t>YOLOv4 can achieve a processing speed of over 60 with AP over 0.4 for COCO dataset.</a:t>
            </a:r>
            <a:endParaRPr sz="10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946875" y="1139763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b="1" dirty="0"/>
              <a:t>Simplicity</a:t>
            </a:r>
            <a:endParaRPr sz="1500" b="1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000" dirty="0"/>
              <a:t>Easy to understand and implement.</a:t>
            </a:r>
            <a:endParaRPr sz="10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946875" y="3179188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b="1" dirty="0"/>
              <a:t>Object Relationships</a:t>
            </a:r>
            <a:endParaRPr sz="1500" b="1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000" dirty="0"/>
              <a:t>Capable of capturing object relationships within an image</a:t>
            </a:r>
            <a:endParaRPr sz="1000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4946875" y="2174963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b="1" dirty="0"/>
              <a:t>Global Context</a:t>
            </a:r>
            <a:endParaRPr sz="1500" b="1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HK" sz="1000" dirty="0"/>
              <a:t>Enabled to handle overlapping or adjacent objects more effectively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74" grpId="0" build="p"/>
      <p:bldP spid="75" grpId="0" build="p"/>
      <p:bldP spid="7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YOLOv8 vs YOLOv5</a:t>
            </a:r>
            <a:endParaRPr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360450" y="809900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>
                <a:solidFill>
                  <a:srgbClr val="F46524"/>
                </a:solidFill>
              </a:rPr>
              <a:t>Results: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919510" y="4371552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>
                <a:latin typeface="Open Sans"/>
                <a:ea typeface="Open Sans"/>
                <a:cs typeface="Open Sans"/>
                <a:sym typeface="Open Sans"/>
              </a:rPr>
              <a:t>YOLOv5n(3 Epochs, 8 Batches)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422325" y="4371552"/>
            <a:ext cx="350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>
                <a:latin typeface="Open Sans"/>
                <a:ea typeface="Open Sans"/>
                <a:cs typeface="Open Sans"/>
                <a:sym typeface="Open Sans"/>
              </a:rPr>
              <a:t>YOLOv8n(3 Epochs, 8 Batches)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23" y="1556638"/>
            <a:ext cx="3983027" cy="26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5" y="1588163"/>
            <a:ext cx="3888425" cy="25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192855" y="22346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Results Improvement</a:t>
            </a:r>
            <a:endParaRPr dirty="0"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320365" y="759412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altLang="zh-HK" sz="2100" b="1" dirty="0">
                <a:solidFill>
                  <a:srgbClr val="F46524"/>
                </a:solidFill>
              </a:rPr>
              <a:t>Next </a:t>
            </a:r>
            <a:r>
              <a:rPr lang="en-GB" altLang="zh-HK" sz="2100" b="1" dirty="0">
                <a:solidFill>
                  <a:srgbClr val="F46524"/>
                </a:solidFill>
              </a:rPr>
              <a:t>Steps:</a:t>
            </a:r>
            <a:endParaRPr lang="en-GB" sz="2100" b="1" dirty="0">
              <a:solidFill>
                <a:srgbClr val="F46524"/>
              </a:solidFill>
            </a:endParaRPr>
          </a:p>
          <a:p>
            <a:pPr marL="457200" lvl="0" indent="-29972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●"/>
            </a:pPr>
            <a:r>
              <a:rPr lang="zh-HK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Trying different model type (YOLOv8s)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7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Char char="●"/>
            </a:pPr>
            <a:r>
              <a:rPr lang="zh-HK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with larger dataset (≥ 1500 images per class recommended)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7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Char char="●"/>
            </a:pPr>
            <a:r>
              <a:rPr lang="zh-HK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Settings (more Epochs without overfitting and larger Batch size)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7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0000"/>
              <a:buChar char="●"/>
            </a:pPr>
            <a:r>
              <a:rPr lang="zh-HK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 (Hyperparameters modifying in default.yaml file)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850" y="2521575"/>
            <a:ext cx="3205201" cy="250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525" y="336723"/>
            <a:ext cx="3894475" cy="18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Data </a:t>
            </a:r>
            <a:r>
              <a:rPr lang="de-DE" altLang="zh-HK" dirty="0"/>
              <a:t>A</a:t>
            </a:r>
            <a:r>
              <a:rPr lang="zh-HK" dirty="0"/>
              <a:t>ugmentation</a:t>
            </a:r>
            <a:endParaRPr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360450" y="809900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 dirty="0">
                <a:solidFill>
                  <a:srgbClr val="F46524"/>
                </a:solidFill>
              </a:rPr>
              <a:t>Mosaic Augmentation: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HK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4 images and combine them into a single image as the new mosaic image. 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37" y="2162075"/>
            <a:ext cx="4039974" cy="28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750" y="993725"/>
            <a:ext cx="3156449" cy="33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Data </a:t>
            </a:r>
            <a:r>
              <a:rPr lang="de-DE" altLang="zh-HK" dirty="0"/>
              <a:t>A</a:t>
            </a:r>
            <a:r>
              <a:rPr lang="zh-HK" dirty="0"/>
              <a:t>ugmentation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360450" y="809900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>
                <a:solidFill>
                  <a:srgbClr val="F46524"/>
                </a:solidFill>
              </a:rPr>
              <a:t>Mixup Augmentation: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two different images and their associated labels to create a new synthetic sample.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850" y="1899375"/>
            <a:ext cx="3468804" cy="30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Data </a:t>
            </a:r>
            <a:r>
              <a:rPr lang="de-DE" altLang="zh-HK" dirty="0"/>
              <a:t>A</a:t>
            </a:r>
            <a:r>
              <a:rPr lang="zh-HK" dirty="0"/>
              <a:t>ugmentation</a:t>
            </a:r>
            <a:endParaRPr dirty="0"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1"/>
          </p:nvPr>
        </p:nvSpPr>
        <p:spPr>
          <a:xfrm>
            <a:off x="360450" y="809900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 dirty="0">
                <a:solidFill>
                  <a:srgbClr val="F46524"/>
                </a:solidFill>
              </a:rPr>
              <a:t>Label Smoothing: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258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●"/>
            </a:pPr>
            <a:r>
              <a:rPr lang="zh-HK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involves modifying the ground truth labels during training to introduce a small amount of uncertainty or noise in the label assignments. 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50" y="2786075"/>
            <a:ext cx="5067149" cy="21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Latest Result</a:t>
            </a:r>
            <a:endParaRPr dirty="0"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1"/>
          </p:nvPr>
        </p:nvSpPr>
        <p:spPr>
          <a:xfrm>
            <a:off x="360450" y="796075"/>
            <a:ext cx="8703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100" b="1">
                <a:solidFill>
                  <a:srgbClr val="F46524"/>
                </a:solidFill>
              </a:rPr>
              <a:t>YOLOv8s model (30 epochs, 8batches, 1156 pictures for training and validation, 80 pictures for test)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50" y="1783625"/>
            <a:ext cx="4854098" cy="32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50" y="1977325"/>
            <a:ext cx="3591250" cy="291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20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Problems:</a:t>
            </a:r>
            <a:endParaRPr dirty="0"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130775" y="879050"/>
            <a:ext cx="5322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does YOLOv8 have larger loss but still higher mAP scores than YOLOv5?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H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avoid the background being detected as dirt.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 b="1" dirty="0">
              <a:solidFill>
                <a:srgbClr val="F46524"/>
              </a:solidFill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-4900" t="2340" r="4900" b="-2340"/>
          <a:stretch/>
        </p:blipFill>
        <p:spPr>
          <a:xfrm>
            <a:off x="5212650" y="495675"/>
            <a:ext cx="3523999" cy="1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00" y="2406150"/>
            <a:ext cx="3386122" cy="25395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38"/>
          <p:cNvSpPr/>
          <p:nvPr/>
        </p:nvSpPr>
        <p:spPr>
          <a:xfrm>
            <a:off x="3041850" y="2516475"/>
            <a:ext cx="165900" cy="17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125" y="2213500"/>
            <a:ext cx="3264000" cy="26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86350" y="122628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zh-CN" sz="4000" dirty="0"/>
              <a:t>Thank you</a:t>
            </a:r>
            <a:r>
              <a:rPr lang="zh-CN" altLang="de-DE" sz="4000" dirty="0"/>
              <a:t> </a:t>
            </a:r>
            <a:r>
              <a:rPr lang="de-DE" altLang="zh-CN" sz="4000" dirty="0"/>
              <a:t>for</a:t>
            </a:r>
            <a:r>
              <a:rPr lang="zh-CN" altLang="de-DE" sz="4000" dirty="0"/>
              <a:t> </a:t>
            </a:r>
            <a:r>
              <a:rPr lang="en-US" altLang="zh-CN" sz="4000" dirty="0"/>
              <a:t>your</a:t>
            </a:r>
            <a:r>
              <a:rPr lang="zh-CN" altLang="de-DE" sz="4000" dirty="0"/>
              <a:t> </a:t>
            </a:r>
            <a:r>
              <a:rPr lang="de-DE" altLang="zh-CN" sz="4000" dirty="0"/>
              <a:t>attention!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7346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500" b="1"/>
              <a:t>Performance of YOLO</a:t>
            </a:r>
            <a:endParaRPr sz="2200" dirty="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0" y="1270188"/>
            <a:ext cx="4185324" cy="26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Structure of YOLO</a:t>
            </a:r>
            <a:endParaRPr dirty="0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l="8567" r="8889" b="17709"/>
          <a:stretch/>
        </p:blipFill>
        <p:spPr>
          <a:xfrm>
            <a:off x="267750" y="2741613"/>
            <a:ext cx="5349450" cy="2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940125" y="3264988"/>
            <a:ext cx="3318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Char char="●"/>
            </a:pPr>
            <a:r>
              <a:rPr lang="zh-HK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24 convolutional layers</a:t>
            </a:r>
            <a:endParaRPr sz="13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Char char="●"/>
            </a:pPr>
            <a:r>
              <a:rPr lang="zh-HK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 fully connected layers</a:t>
            </a:r>
            <a:endParaRPr sz="13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pen Sans"/>
              <a:buChar char="●"/>
            </a:pPr>
            <a:r>
              <a:rPr lang="zh-HK" sz="1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 output layer of size 7×7×30</a:t>
            </a:r>
            <a:endParaRPr sz="13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500" b="1" dirty="0"/>
              <a:t>The output layer</a:t>
            </a:r>
            <a:endParaRPr sz="2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dirty="0"/>
              <a:t>7×7 grids, each gives out two predicted bounding boxes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dirty="0"/>
              <a:t>4×2 parameters for descriptions of bounding boxes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 dirty="0"/>
              <a:t>2 parameters for confidence of objects</a:t>
            </a:r>
            <a:endParaRPr sz="1500" dirty="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l="8567" r="8889" b="17709"/>
          <a:stretch/>
        </p:blipFill>
        <p:spPr>
          <a:xfrm>
            <a:off x="450150" y="1752425"/>
            <a:ext cx="3927351" cy="16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286350" y="246575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Confidence of result</a:t>
            </a:r>
            <a:endParaRPr dirty="0"/>
          </a:p>
        </p:txBody>
      </p:sp>
      <p:sp>
        <p:nvSpPr>
          <p:cNvPr id="101" name="Google Shape;101;p18"/>
          <p:cNvSpPr txBox="1"/>
          <p:nvPr/>
        </p:nvSpPr>
        <p:spPr>
          <a:xfrm>
            <a:off x="963475" y="3703750"/>
            <a:ext cx="3893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9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IoU: Intersection over Union </a:t>
            </a:r>
            <a:endParaRPr sz="19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50" y="1459025"/>
            <a:ext cx="7002300" cy="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225" y="2743537"/>
            <a:ext cx="2156000" cy="22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65500" y="1797600"/>
            <a:ext cx="4045200" cy="15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Performance indicators</a:t>
            </a:r>
            <a:endParaRPr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4946875" y="89138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Precision</a:t>
            </a:r>
            <a:endParaRPr sz="1300" dirty="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4946875" y="1073338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Recall</a:t>
            </a:r>
            <a:endParaRPr sz="1300"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2"/>
          </p:nvPr>
        </p:nvSpPr>
        <p:spPr>
          <a:xfrm>
            <a:off x="4946875" y="3179188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AP and mAP</a:t>
            </a:r>
            <a:endParaRPr sz="1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2"/>
          </p:nvPr>
        </p:nvSpPr>
        <p:spPr>
          <a:xfrm>
            <a:off x="4946875" y="2059788"/>
            <a:ext cx="38370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HK" b="1" dirty="0"/>
              <a:t>F1</a:t>
            </a:r>
            <a:endParaRPr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uild="p"/>
      <p:bldP spid="110" grpId="0" build="p"/>
      <p:bldP spid="111" grpId="0" build="p"/>
      <p:bldP spid="1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l="7484" t="6951" r="7169" b="11168"/>
          <a:stretch/>
        </p:blipFill>
        <p:spPr>
          <a:xfrm>
            <a:off x="397575" y="1034150"/>
            <a:ext cx="3961799" cy="29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938" y="1090900"/>
            <a:ext cx="3594326" cy="3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763" y="2192338"/>
            <a:ext cx="3518699" cy="41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312" y="3373462"/>
            <a:ext cx="4453600" cy="4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4882350" y="1235225"/>
            <a:ext cx="41493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zh-HK" sz="15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AP: Average Precision at various recall levels.</a:t>
            </a:r>
            <a:endParaRPr sz="15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1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Typically calculated by computing the area under the precision-recall curve.</a:t>
            </a:r>
            <a:endParaRPr sz="11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882347" y="3023975"/>
            <a:ext cx="414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</a:pPr>
            <a:r>
              <a:rPr lang="zh-HK" sz="15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mAP: The average of AP across all classes.</a:t>
            </a:r>
            <a:endParaRPr sz="15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3325" y="219725"/>
            <a:ext cx="40452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The P-R curve</a:t>
            </a:r>
            <a:endParaRPr dirty="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88" y="1521175"/>
            <a:ext cx="4264884" cy="3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</p:bld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513</Words>
  <Application>Microsoft Macintosh PowerPoint</Application>
  <PresentationFormat>全屏显示(16:9)</PresentationFormat>
  <Paragraphs>123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PT Sans Narrow</vt:lpstr>
      <vt:lpstr>Open Sans</vt:lpstr>
      <vt:lpstr>Tropic</vt:lpstr>
      <vt:lpstr>Laborprojekt Bildverarbeitung für Robotik 2023 Dirt Detection for Cleaning Robots</vt:lpstr>
      <vt:lpstr>Why YOLO?</vt:lpstr>
      <vt:lpstr>PowerPoint 演示文稿</vt:lpstr>
      <vt:lpstr>Structure of YOLO</vt:lpstr>
      <vt:lpstr>PowerPoint 演示文稿</vt:lpstr>
      <vt:lpstr>Confidence of result</vt:lpstr>
      <vt:lpstr>Performance indicators</vt:lpstr>
      <vt:lpstr>PowerPoint 演示文稿</vt:lpstr>
      <vt:lpstr>The P-R curve</vt:lpstr>
      <vt:lpstr>What have we done?</vt:lpstr>
      <vt:lpstr>Environment Configuration </vt:lpstr>
      <vt:lpstr>Transfer datasets into yolo format</vt:lpstr>
      <vt:lpstr>Transfer datasets into yolo format </vt:lpstr>
      <vt:lpstr>Training Data </vt:lpstr>
      <vt:lpstr>Results from training data </vt:lpstr>
      <vt:lpstr>Results from training data </vt:lpstr>
      <vt:lpstr>YOLOv8 Implementation</vt:lpstr>
      <vt:lpstr>YOLOv8 vs YOLOv5</vt:lpstr>
      <vt:lpstr>YOLOv8 vs YOLOv5</vt:lpstr>
      <vt:lpstr>YOLOv8 vs YOLOv5</vt:lpstr>
      <vt:lpstr>Results Improvement</vt:lpstr>
      <vt:lpstr>Data Augmentation</vt:lpstr>
      <vt:lpstr>Data Augmentation</vt:lpstr>
      <vt:lpstr>Data Augmentation</vt:lpstr>
      <vt:lpstr>Latest Result</vt:lpstr>
      <vt:lpstr>Problems: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Laborprojekt Bildverarbeitung für Robotik 2023 Dirt Detection for Cleaning Robots</dc:title>
  <cp:lastModifiedBy>mtdyn</cp:lastModifiedBy>
  <cp:revision>6</cp:revision>
  <dcterms:modified xsi:type="dcterms:W3CDTF">2023-06-04T18:35:50Z</dcterms:modified>
</cp:coreProperties>
</file>